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94500" cy="9906000"/>
  <p:defaultTextStyle>
    <a:defPPr>
      <a:defRPr lang="de-DE"/>
    </a:defPPr>
    <a:lvl1pPr marL="0" algn="l" defTabSz="9577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67" algn="l" defTabSz="9577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734" algn="l" defTabSz="9577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601" algn="l" defTabSz="9577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467" algn="l" defTabSz="9577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334" algn="l" defTabSz="9577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201" algn="l" defTabSz="9577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068" algn="l" defTabSz="9577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0935" algn="l" defTabSz="9577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2318" y="-5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5EC45-41AA-4F82-A7FD-0D188A699375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2950"/>
            <a:ext cx="257175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95205-D4E5-4431-AD50-35F64CC07D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348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7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8867" algn="l" defTabSz="9577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7734" algn="l" defTabSz="9577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6601" algn="l" defTabSz="9577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5467" algn="l" defTabSz="9577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4334" algn="l" defTabSz="9577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3201" algn="l" defTabSz="9577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2068" algn="l" defTabSz="9577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30935" algn="l" defTabSz="9577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111375" y="742950"/>
            <a:ext cx="2571750" cy="37147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95205-D4E5-4431-AD50-35F64CC07DB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377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111375" y="742950"/>
            <a:ext cx="2571750" cy="37147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95205-D4E5-4431-AD50-35F64CC07DB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377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1"/>
            <a:ext cx="5829300" cy="212337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9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27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2432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1628835" y="1751895"/>
            <a:ext cx="3608784" cy="3731948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02482" y="1751895"/>
            <a:ext cx="10712053" cy="3731948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7786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6496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73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6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4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33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2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0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9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024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02481" y="10206391"/>
            <a:ext cx="7160419" cy="2886498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077200" y="10206391"/>
            <a:ext cx="7160419" cy="2886498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1590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67" indent="0">
              <a:buNone/>
              <a:defRPr sz="2100" b="1"/>
            </a:lvl2pPr>
            <a:lvl3pPr marL="957734" indent="0">
              <a:buNone/>
              <a:defRPr sz="1900" b="1"/>
            </a:lvl3pPr>
            <a:lvl4pPr marL="1436601" indent="0">
              <a:buNone/>
              <a:defRPr sz="1700" b="1"/>
            </a:lvl4pPr>
            <a:lvl5pPr marL="1915467" indent="0">
              <a:buNone/>
              <a:defRPr sz="1700" b="1"/>
            </a:lvl5pPr>
            <a:lvl6pPr marL="2394334" indent="0">
              <a:buNone/>
              <a:defRPr sz="1700" b="1"/>
            </a:lvl6pPr>
            <a:lvl7pPr marL="2873201" indent="0">
              <a:buNone/>
              <a:defRPr sz="1700" b="1"/>
            </a:lvl7pPr>
            <a:lvl8pPr marL="3352068" indent="0">
              <a:buNone/>
              <a:defRPr sz="1700" b="1"/>
            </a:lvl8pPr>
            <a:lvl9pPr marL="3830935" indent="0">
              <a:buNone/>
              <a:defRPr sz="17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67" indent="0">
              <a:buNone/>
              <a:defRPr sz="2100" b="1"/>
            </a:lvl2pPr>
            <a:lvl3pPr marL="957734" indent="0">
              <a:buNone/>
              <a:defRPr sz="1900" b="1"/>
            </a:lvl3pPr>
            <a:lvl4pPr marL="1436601" indent="0">
              <a:buNone/>
              <a:defRPr sz="1700" b="1"/>
            </a:lvl4pPr>
            <a:lvl5pPr marL="1915467" indent="0">
              <a:buNone/>
              <a:defRPr sz="1700" b="1"/>
            </a:lvl5pPr>
            <a:lvl6pPr marL="2394334" indent="0">
              <a:buNone/>
              <a:defRPr sz="1700" b="1"/>
            </a:lvl6pPr>
            <a:lvl7pPr marL="2873201" indent="0">
              <a:buNone/>
              <a:defRPr sz="1700" b="1"/>
            </a:lvl7pPr>
            <a:lvl8pPr marL="3352068" indent="0">
              <a:buNone/>
              <a:defRPr sz="1700" b="1"/>
            </a:lvl8pPr>
            <a:lvl9pPr marL="3830935" indent="0">
              <a:buNone/>
              <a:defRPr sz="17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66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8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80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2" cy="8454497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867" indent="0">
              <a:buNone/>
              <a:defRPr sz="1300"/>
            </a:lvl2pPr>
            <a:lvl3pPr marL="957734" indent="0">
              <a:buNone/>
              <a:defRPr sz="1000"/>
            </a:lvl3pPr>
            <a:lvl4pPr marL="1436601" indent="0">
              <a:buNone/>
              <a:defRPr sz="900"/>
            </a:lvl4pPr>
            <a:lvl5pPr marL="1915467" indent="0">
              <a:buNone/>
              <a:defRPr sz="900"/>
            </a:lvl5pPr>
            <a:lvl6pPr marL="2394334" indent="0">
              <a:buNone/>
              <a:defRPr sz="900"/>
            </a:lvl6pPr>
            <a:lvl7pPr marL="2873201" indent="0">
              <a:buNone/>
              <a:defRPr sz="900"/>
            </a:lvl7pPr>
            <a:lvl8pPr marL="3352068" indent="0">
              <a:buNone/>
              <a:defRPr sz="900"/>
            </a:lvl8pPr>
            <a:lvl9pPr marL="3830935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7788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300"/>
            </a:lvl1pPr>
            <a:lvl2pPr marL="478867" indent="0">
              <a:buNone/>
              <a:defRPr sz="2900"/>
            </a:lvl2pPr>
            <a:lvl3pPr marL="957734" indent="0">
              <a:buNone/>
              <a:defRPr sz="2500"/>
            </a:lvl3pPr>
            <a:lvl4pPr marL="1436601" indent="0">
              <a:buNone/>
              <a:defRPr sz="2100"/>
            </a:lvl4pPr>
            <a:lvl5pPr marL="1915467" indent="0">
              <a:buNone/>
              <a:defRPr sz="2100"/>
            </a:lvl5pPr>
            <a:lvl6pPr marL="2394334" indent="0">
              <a:buNone/>
              <a:defRPr sz="2100"/>
            </a:lvl6pPr>
            <a:lvl7pPr marL="2873201" indent="0">
              <a:buNone/>
              <a:defRPr sz="2100"/>
            </a:lvl7pPr>
            <a:lvl8pPr marL="3352068" indent="0">
              <a:buNone/>
              <a:defRPr sz="2100"/>
            </a:lvl8pPr>
            <a:lvl9pPr marL="3830935" indent="0">
              <a:buNone/>
              <a:defRPr sz="21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867" indent="0">
              <a:buNone/>
              <a:defRPr sz="1300"/>
            </a:lvl2pPr>
            <a:lvl3pPr marL="957734" indent="0">
              <a:buNone/>
              <a:defRPr sz="1000"/>
            </a:lvl3pPr>
            <a:lvl4pPr marL="1436601" indent="0">
              <a:buNone/>
              <a:defRPr sz="900"/>
            </a:lvl4pPr>
            <a:lvl5pPr marL="1915467" indent="0">
              <a:buNone/>
              <a:defRPr sz="900"/>
            </a:lvl5pPr>
            <a:lvl6pPr marL="2394334" indent="0">
              <a:buNone/>
              <a:defRPr sz="900"/>
            </a:lvl6pPr>
            <a:lvl7pPr marL="2873201" indent="0">
              <a:buNone/>
              <a:defRPr sz="900"/>
            </a:lvl7pPr>
            <a:lvl8pPr marL="3352068" indent="0">
              <a:buNone/>
              <a:defRPr sz="900"/>
            </a:lvl8pPr>
            <a:lvl9pPr marL="3830935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5139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73" tIns="47887" rIns="95773" bIns="47887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5773" tIns="47887" rIns="95773" bIns="47887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5773" tIns="47887" rIns="95773" bIns="4788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5773" tIns="47887" rIns="95773" bIns="4788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5773" tIns="47887" rIns="95773" bIns="4788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00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734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50" indent="-359150" algn="l" defTabSz="957734" rtl="0" eaLnBrk="1" latinLnBrk="0" hangingPunct="1">
        <a:spcBef>
          <a:spcPct val="20000"/>
        </a:spcBef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59" indent="-299292" algn="l" defTabSz="957734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167" indent="-239433" algn="l" defTabSz="957734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034" indent="-239433" algn="l" defTabSz="957734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901" indent="-239433" algn="l" defTabSz="957734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768" indent="-239433" algn="l" defTabSz="957734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635" indent="-239433" algn="l" defTabSz="957734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501" indent="-239433" algn="l" defTabSz="957734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368" indent="-239433" algn="l" defTabSz="957734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577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67" algn="l" defTabSz="9577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734" algn="l" defTabSz="9577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01" algn="l" defTabSz="9577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467" algn="l" defTabSz="9577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334" algn="l" defTabSz="9577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201" algn="l" defTabSz="9577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068" algn="l" defTabSz="9577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935" algn="l" defTabSz="9577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8" r="29523"/>
          <a:stretch/>
        </p:blipFill>
        <p:spPr>
          <a:xfrm>
            <a:off x="233644" y="182470"/>
            <a:ext cx="3180335" cy="4185465"/>
          </a:xfrm>
          <a:prstGeom prst="rect">
            <a:avLst/>
          </a:prstGeom>
        </p:spPr>
      </p:pic>
      <p:sp>
        <p:nvSpPr>
          <p:cNvPr id="14" name="Rechteck 13"/>
          <p:cNvSpPr/>
          <p:nvPr/>
        </p:nvSpPr>
        <p:spPr>
          <a:xfrm>
            <a:off x="233646" y="4457946"/>
            <a:ext cx="3180334" cy="5310590"/>
          </a:xfrm>
          <a:prstGeom prst="rect">
            <a:avLst/>
          </a:prstGeom>
          <a:solidFill>
            <a:srgbClr val="F2F3E5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" name="Gruppieren 3"/>
          <p:cNvGrpSpPr/>
          <p:nvPr/>
        </p:nvGrpSpPr>
        <p:grpSpPr>
          <a:xfrm>
            <a:off x="3519010" y="1892660"/>
            <a:ext cx="3198246" cy="3960440"/>
            <a:chOff x="170196" y="1217547"/>
            <a:chExt cx="3198246" cy="3960440"/>
          </a:xfrm>
        </p:grpSpPr>
        <p:sp>
          <p:nvSpPr>
            <p:cNvPr id="17" name="Rechteck 16"/>
            <p:cNvSpPr/>
            <p:nvPr/>
          </p:nvSpPr>
          <p:spPr>
            <a:xfrm flipV="1">
              <a:off x="171271" y="1217547"/>
              <a:ext cx="3197171" cy="342038"/>
            </a:xfrm>
            <a:prstGeom prst="rect">
              <a:avLst/>
            </a:prstGeom>
            <a:solidFill>
              <a:srgbClr val="F2F3E5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Rechteck 34"/>
            <p:cNvSpPr/>
            <p:nvPr/>
          </p:nvSpPr>
          <p:spPr>
            <a:xfrm>
              <a:off x="170196" y="1217548"/>
              <a:ext cx="3198246" cy="3960439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>
                <a:spcBef>
                  <a:spcPts val="600"/>
                </a:spcBef>
              </a:pPr>
              <a:r>
                <a:rPr lang="de-DE" sz="1200" dirty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Der Heizungsanlagen-Check ist ein 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genormtes Prüfverfahren</a:t>
              </a:r>
              <a:r>
                <a:rPr lang="de-DE" sz="1200" dirty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. Ein speziell dafür geschulter Fachhandwerker überprüft dabei anhand 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einer </a:t>
              </a:r>
              <a:r>
                <a:rPr lang="de-DE" sz="1200" dirty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vorgegebenen Prüfliste die komplette 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Heizungsanlage</a:t>
              </a:r>
              <a:r>
                <a:rPr lang="de-DE" sz="1200" dirty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.</a:t>
              </a:r>
            </a:p>
            <a:p>
              <a:pPr algn="just"/>
              <a:endParaRPr lang="de-DE" sz="1200" dirty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endParaRPr>
            </a:p>
            <a:p>
              <a:pPr algn="just"/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Die </a:t>
              </a:r>
              <a:r>
                <a:rPr lang="de-DE" sz="1200" dirty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Ergebnisse werden 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anschließend tabellarisch zusammengestellt </a:t>
              </a:r>
              <a:r>
                <a:rPr lang="de-DE" sz="1200" dirty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und über ein leicht verständliches Punktesystem 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bewertet: je höher </a:t>
              </a:r>
              <a:r>
                <a:rPr lang="de-DE" sz="1200" dirty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die 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jeweilige </a:t>
              </a:r>
              <a:r>
                <a:rPr lang="de-DE" sz="1200" dirty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Punktezahl ausfällt, umso größer ist aus energetischer Sicht 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das Verbesserungspotenzial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.</a:t>
              </a:r>
            </a:p>
            <a:p>
              <a:pPr algn="just"/>
              <a:endParaRPr lang="de-DE" sz="12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endParaRPr>
            </a:p>
            <a:p>
              <a:pPr algn="just"/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Bei </a:t>
              </a:r>
              <a:r>
                <a:rPr lang="de-DE" sz="1200" dirty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der 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Auswertung </a:t>
              </a:r>
              <a:r>
                <a:rPr lang="de-DE" sz="1200" dirty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wird die 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ermittelte Gesamtpunktezahl </a:t>
              </a:r>
              <a:r>
                <a:rPr lang="de-DE" sz="1200" dirty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einer 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Effizienzklasse zugeordnet</a:t>
              </a:r>
              <a:r>
                <a:rPr lang="de-DE" sz="1200" dirty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, aus der direkt ersichtlich ist, wie effizient die Heizungsanlage insgesamt arbeitet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4" r="20076"/>
          <a:stretch/>
        </p:blipFill>
        <p:spPr bwMode="auto">
          <a:xfrm>
            <a:off x="3498946" y="5943110"/>
            <a:ext cx="3204000" cy="274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M:\oe195\Projekte\Laufende_Projekte\214850 HeiCePeCe\Bearbeitung\zum Heizungs-Check\Material und Literatur\Logo NKI\bmub_nki_gefoer_web_300dpi_de_quer_anschnitt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075" y="8890997"/>
            <a:ext cx="2753925" cy="1003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392"/>
          <a:stretch/>
        </p:blipFill>
        <p:spPr bwMode="auto">
          <a:xfrm>
            <a:off x="3519010" y="66057"/>
            <a:ext cx="3174504" cy="169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3677973" y="1908875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Was ist der Heizungs-Check</a:t>
            </a:r>
            <a:r>
              <a:rPr lang="de-DE" sz="1400" b="1" dirty="0" smtClean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?</a:t>
            </a:r>
            <a:endParaRPr lang="de-DE" sz="1400" b="1" dirty="0">
              <a:solidFill>
                <a:srgbClr val="92D050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3644" y="4457947"/>
            <a:ext cx="3180335" cy="4095454"/>
          </a:xfrm>
          <a:ln w="28575">
            <a:noFill/>
          </a:ln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800" b="1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  <a:t>Heizungs-Check</a:t>
            </a:r>
            <a:br>
              <a:rPr lang="de-DE" sz="2800" b="1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</a:br>
            <a:r>
              <a:rPr lang="de-DE" sz="2400" b="1" dirty="0">
                <a:latin typeface="Frutiger LT Com 45 Light" panose="020B0303030504020204" pitchFamily="34" charset="0"/>
                <a:cs typeface="Arial" panose="020B0604020202020204" pitchFamily="34" charset="0"/>
              </a:rPr>
              <a:t/>
            </a:r>
            <a:br>
              <a:rPr lang="de-DE" sz="2400" b="1" dirty="0">
                <a:latin typeface="Frutiger LT Com 45 Light" panose="020B0303030504020204" pitchFamily="34" charset="0"/>
                <a:cs typeface="Arial" panose="020B0604020202020204" pitchFamily="34" charset="0"/>
              </a:rPr>
            </a:br>
            <a:r>
              <a:rPr lang="de-DE" sz="1800" b="1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  <a:t>Die energetische Bewertung Ihrer Heizungsanlage</a:t>
            </a:r>
            <a:endParaRPr lang="de-DE" sz="1050" b="1" dirty="0">
              <a:latin typeface="Frutiger LT Com 45 Light" panose="020B03030305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71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/>
        </p:nvSpPr>
        <p:spPr>
          <a:xfrm>
            <a:off x="171271" y="87518"/>
            <a:ext cx="6543094" cy="1040057"/>
          </a:xfrm>
          <a:prstGeom prst="rect">
            <a:avLst/>
          </a:prstGeom>
          <a:solidFill>
            <a:srgbClr val="F2F3E5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3568" y="194957"/>
            <a:ext cx="5010627" cy="871616"/>
          </a:xfrm>
          <a:ln w="28575">
            <a:noFill/>
          </a:ln>
        </p:spPr>
        <p:txBody>
          <a:bodyPr>
            <a:normAutofit/>
          </a:bodyPr>
          <a:lstStyle/>
          <a:p>
            <a:r>
              <a:rPr lang="de-DE" sz="2100" b="1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  <a:t>Der Heizungs-Check im Detail</a:t>
            </a:r>
            <a:endParaRPr lang="de-DE" sz="900" b="1" dirty="0">
              <a:latin typeface="Frutiger LT Com 45 Light" panose="020B0303030504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3500214" y="4080772"/>
            <a:ext cx="3204001" cy="4652649"/>
            <a:chOff x="170197" y="1195822"/>
            <a:chExt cx="3204001" cy="4652649"/>
          </a:xfrm>
        </p:grpSpPr>
        <p:sp>
          <p:nvSpPr>
            <p:cNvPr id="25" name="Rechteck 24"/>
            <p:cNvSpPr/>
            <p:nvPr/>
          </p:nvSpPr>
          <p:spPr>
            <a:xfrm flipV="1">
              <a:off x="170197" y="1195822"/>
              <a:ext cx="3204001" cy="342038"/>
            </a:xfrm>
            <a:prstGeom prst="rect">
              <a:avLst/>
            </a:prstGeom>
            <a:solidFill>
              <a:srgbClr val="F2F3E5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Rechteck 47"/>
            <p:cNvSpPr/>
            <p:nvPr/>
          </p:nvSpPr>
          <p:spPr>
            <a:xfrm>
              <a:off x="170197" y="1537861"/>
              <a:ext cx="3204000" cy="4310610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endPara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Der Check erfolgt durch einen speziell dafür geschulten </a:t>
              </a:r>
              <a:r>
                <a:rPr lang="de-DE" sz="1200" b="1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Fachhandwerker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 bei einem einmaligen ca. einstündigen Vor-Ort-Termin</a:t>
              </a:r>
              <a:r>
                <a:rPr lang="de-DE" sz="1200" dirty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. Die Kosten für einen Heizungs-Check hängen vom Prüfumfang ab und liegen für Ein- und Zweifamilienhäuser bei rund 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100 </a:t>
              </a:r>
              <a:r>
                <a:rPr lang="de-DE" sz="1200" dirty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€. </a:t>
              </a:r>
              <a:endParaRPr lang="de-DE" sz="1200" dirty="0">
                <a:solidFill>
                  <a:srgbClr val="FF0000"/>
                </a:solidFill>
                <a:latin typeface="Frutiger LT Com 45 Light" panose="020B0303030504020204" pitchFamily="34" charset="0"/>
                <a:cs typeface="Arial" panose="020B0604020202020204" pitchFamily="34" charset="0"/>
              </a:endParaRPr>
            </a:p>
            <a:p>
              <a:pPr algn="just"/>
              <a:endParaRPr lang="de-DE" sz="12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endParaRPr>
            </a:p>
            <a:p>
              <a:pPr algn="just"/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Nachdem die Prüfung abgeschlossen ist, wird ein standardisiertes </a:t>
              </a:r>
              <a:r>
                <a:rPr lang="de-DE" sz="1200" b="1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Prüfprotokoll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 erstellt. In diesem lässt sich nicht nur die 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Gesamt-bewertung 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der Anlageneffizienz einsehen, sondern in einer tabellarischen Auflistung auch die Qualität der einzelnen Komponenten und das jeweilige Verbesserungspotenzial. </a:t>
              </a:r>
            </a:p>
            <a:p>
              <a:pPr algn="just"/>
              <a:endParaRPr lang="de-DE" sz="1200" dirty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endParaRPr>
            </a:p>
            <a:p>
              <a:pPr algn="just"/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Auf dieser Basis kann Ihnen der 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Fach-handwerker 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genau erläutern, welche Modernisierungsmaßnahmen energetisch sinnvoll wären, was eine Umsetzung kostet und wie groß die </a:t>
              </a:r>
              <a:r>
                <a:rPr lang="de-DE" sz="1200" b="1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Heizkostenersparnis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 ausfallen würde.</a:t>
              </a:r>
            </a:p>
            <a:p>
              <a:pPr algn="just"/>
              <a:endPara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6304" y="1293239"/>
            <a:ext cx="2694351" cy="2628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 descr="M:\oe195\Projekte\Laufende_Projekte\214850 HeiCePeCe\Bearbeitung\zum Heizungs-Check\Material und Literatur\Logo NKI\bmub_nki_gefoer_web_300dpi_de_quer_anschnit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3803" y="8855200"/>
            <a:ext cx="2753925" cy="1003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392"/>
          <a:stretch/>
        </p:blipFill>
        <p:spPr bwMode="auto">
          <a:xfrm>
            <a:off x="5315182" y="222534"/>
            <a:ext cx="1399183" cy="725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hteck 15"/>
          <p:cNvSpPr/>
          <p:nvPr/>
        </p:nvSpPr>
        <p:spPr>
          <a:xfrm>
            <a:off x="2190804" y="8868435"/>
            <a:ext cx="1959410" cy="895889"/>
          </a:xfrm>
          <a:prstGeom prst="rect">
            <a:avLst/>
          </a:prstGeom>
          <a:solidFill>
            <a:srgbClr val="F2F3E5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Wo kann ich mich melden?</a:t>
            </a:r>
          </a:p>
          <a:p>
            <a:pPr algn="ctr"/>
            <a:r>
              <a:rPr lang="de-DE" sz="10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Ansprechpartner</a:t>
            </a:r>
          </a:p>
          <a:p>
            <a:pPr algn="ctr"/>
            <a:r>
              <a:rPr lang="de-DE" sz="10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Mail</a:t>
            </a:r>
          </a:p>
          <a:p>
            <a:pPr algn="ctr"/>
            <a:r>
              <a:rPr lang="de-DE" sz="10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Telefon</a:t>
            </a:r>
          </a:p>
        </p:txBody>
      </p:sp>
      <p:sp>
        <p:nvSpPr>
          <p:cNvPr id="18" name="Rechteck 17"/>
          <p:cNvSpPr/>
          <p:nvPr/>
        </p:nvSpPr>
        <p:spPr>
          <a:xfrm>
            <a:off x="182581" y="8868435"/>
            <a:ext cx="1862671" cy="8958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Logo </a:t>
            </a:r>
            <a:r>
              <a:rPr lang="de-DE" sz="10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Anbieter </a:t>
            </a:r>
            <a:endParaRPr lang="de-DE" sz="1000" dirty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Gruppieren 20"/>
          <p:cNvGrpSpPr/>
          <p:nvPr/>
        </p:nvGrpSpPr>
        <p:grpSpPr>
          <a:xfrm>
            <a:off x="182581" y="1373875"/>
            <a:ext cx="3198246" cy="5019285"/>
            <a:chOff x="3459474" y="3588261"/>
            <a:chExt cx="3198246" cy="5242627"/>
          </a:xfrm>
        </p:grpSpPr>
        <p:sp>
          <p:nvSpPr>
            <p:cNvPr id="22" name="Rechteck 21"/>
            <p:cNvSpPr/>
            <p:nvPr/>
          </p:nvSpPr>
          <p:spPr>
            <a:xfrm flipV="1">
              <a:off x="3459474" y="3588261"/>
              <a:ext cx="3197171" cy="342038"/>
            </a:xfrm>
            <a:prstGeom prst="rect">
              <a:avLst/>
            </a:prstGeom>
            <a:solidFill>
              <a:srgbClr val="F2F3E5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Rechteck 22"/>
            <p:cNvSpPr/>
            <p:nvPr/>
          </p:nvSpPr>
          <p:spPr>
            <a:xfrm>
              <a:off x="3459474" y="3588261"/>
              <a:ext cx="3198246" cy="5242627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sz="12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de-DE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r>
                <a:rPr lang="de-DE" sz="1200" dirty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Die meisten Hausbesitzer wissen gar nicht, ob bzw. in welchem Maße ihre 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Heizung </a:t>
              </a:r>
              <a:r>
                <a:rPr lang="de-DE" sz="1200" dirty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effizient arbeitet oder 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nicht.</a:t>
              </a:r>
            </a:p>
            <a:p>
              <a:pPr algn="just"/>
              <a:endParaRPr lang="de-DE" sz="1200" dirty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endParaRPr>
            </a:p>
            <a:p>
              <a:pPr algn="just"/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Beim Heizungs-Check wird die gesamte Anlage von der Wärmeerzeugung bis zur Verteilung der Wärme geprüft.</a:t>
              </a:r>
            </a:p>
            <a:p>
              <a:pPr algn="just"/>
              <a:endParaRPr lang="de-DE" sz="12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endParaRPr>
            </a:p>
            <a:p>
              <a:pPr algn="just"/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So lassen sich individuell</a:t>
              </a:r>
              <a:endParaRPr lang="de-DE" sz="1200" dirty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endParaRPr>
            </a:p>
            <a:p>
              <a:pPr marL="360000" lvl="1" indent="-180975">
                <a:spcBef>
                  <a:spcPts val="600"/>
                </a:spcBef>
                <a:buClr>
                  <a:srgbClr val="92D050"/>
                </a:buClr>
                <a:buFont typeface="Arial" panose="020B0604020202020204" pitchFamily="34" charset="0"/>
                <a:buChar char="•"/>
              </a:pP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die energetische Qualität der Heizung bewerten,</a:t>
              </a:r>
            </a:p>
            <a:p>
              <a:pPr marL="360000" lvl="1" indent="-180975">
                <a:spcBef>
                  <a:spcPts val="600"/>
                </a:spcBef>
                <a:buClr>
                  <a:srgbClr val="92D050"/>
                </a:buClr>
                <a:buFont typeface="Arial" panose="020B0604020202020204" pitchFamily="34" charset="0"/>
                <a:buChar char="•"/>
              </a:pP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Schwachstellen ermitteln und</a:t>
              </a:r>
            </a:p>
            <a:p>
              <a:pPr marL="360000" lvl="1" indent="-180975">
                <a:spcBef>
                  <a:spcPts val="600"/>
                </a:spcBef>
                <a:buClr>
                  <a:srgbClr val="92D050"/>
                </a:buClr>
                <a:buFont typeface="Arial" panose="020B0604020202020204" pitchFamily="34" charset="0"/>
                <a:buChar char="•"/>
              </a:pP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Handlungsmöglichkeiten aufzeigen. </a:t>
              </a:r>
              <a:endParaRPr lang="de-DE" sz="1200" dirty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endParaRPr>
            </a:p>
            <a:p>
              <a:endParaRPr lang="de-DE" sz="12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  <a:sym typeface="Wingdings" panose="05000000000000000000" pitchFamily="2" charset="2"/>
              </a:endParaRPr>
            </a:p>
            <a:p>
              <a:pPr algn="just"/>
              <a:r>
                <a:rPr lang="de-DE" sz="1200" dirty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Der Check ist freiwillig und verpflichtet zu nichts. Sie können selbst entscheiden, welche der 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vorgeschlagenen 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Optimierungsmaß-nahmen </a:t>
              </a:r>
              <a:r>
                <a:rPr lang="de-DE" sz="1200" dirty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sie durchführen </a:t>
              </a:r>
              <a:r>
                <a:rPr lang="de-DE" sz="1200" dirty="0" smtClean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wollen.</a:t>
              </a:r>
              <a:r>
                <a:rPr lang="de-DE" sz="1200" dirty="0">
                  <a:solidFill>
                    <a:schemeClr val="tx1"/>
                  </a:solidFill>
                  <a:latin typeface="Frutiger LT Com 45 Light" panose="020B0303030504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 </a:t>
              </a:r>
              <a:endParaRPr lang="de-DE" sz="12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endParaRPr>
            </a:p>
            <a:p>
              <a:endParaRPr lang="de-DE" sz="12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endParaRPr>
            </a:p>
            <a:p>
              <a:endParaRPr lang="de-DE" sz="1200" dirty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1200" b="1" dirty="0">
                  <a:solidFill>
                    <a:srgbClr val="92D050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Ziel: Effizient heizen </a:t>
              </a:r>
              <a:r>
                <a:rPr lang="de-DE" sz="1200" b="1" dirty="0" smtClean="0">
                  <a:solidFill>
                    <a:srgbClr val="92D050"/>
                  </a:solidFill>
                  <a:latin typeface="Frutiger LT Com 45 Light" panose="020B0303030504020204" pitchFamily="34" charset="0"/>
                  <a:cs typeface="Arial" panose="020B0604020202020204" pitchFamily="34" charset="0"/>
                </a:rPr>
                <a:t>und Kosten sparen</a:t>
              </a:r>
            </a:p>
            <a:p>
              <a:endParaRPr lang="de-DE" sz="1400" b="1" dirty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endParaRPr>
            </a:p>
            <a:p>
              <a:pPr marL="148316" indent="-148316">
                <a:buFont typeface="Arial" panose="020B0604020202020204" pitchFamily="34" charset="0"/>
                <a:buChar char="•"/>
              </a:pPr>
              <a:endPara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4" name="Picture 2" descr="M:\oe195\Projekte\Laufende_Projekte\214850 HeiCePeCe\Bearbeitung\zum Heizungs-Check\Material und Literatur\Bilddatenbank ZVSHK\heizcheck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81" y="6512428"/>
            <a:ext cx="3204000" cy="222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feld 25"/>
          <p:cNvSpPr txBox="1"/>
          <p:nvPr/>
        </p:nvSpPr>
        <p:spPr>
          <a:xfrm>
            <a:off x="164401" y="1397442"/>
            <a:ext cx="32403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300" b="1" dirty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Was bringt mir der Heizungs-Check?</a:t>
            </a:r>
            <a:endParaRPr lang="de-DE" sz="1300" dirty="0">
              <a:latin typeface="Frutiger LT Com 45 Light" panose="020B03030305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557602" y="4103419"/>
            <a:ext cx="311175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300" b="1" dirty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Wie läuft der Heizungs-Check ab?</a:t>
            </a:r>
            <a:endParaRPr lang="de-DE" sz="1300" dirty="0">
              <a:latin typeface="Frutiger LT Com 45 Light" panose="020B03030305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0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A4-Papier (210x297 mm)</PresentationFormat>
  <Paragraphs>40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 Heizungs-Check  Die energetische Bewertung Ihrer Heizungsanlage</vt:lpstr>
      <vt:lpstr>Der Heizungs-Check im Detail</vt:lpstr>
    </vt:vector>
  </TitlesOfParts>
  <Company>FHG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IFAM</dc:creator>
  <cp:lastModifiedBy>ifam</cp:lastModifiedBy>
  <cp:revision>88</cp:revision>
  <cp:lastPrinted>2016-03-31T09:16:20Z</cp:lastPrinted>
  <dcterms:created xsi:type="dcterms:W3CDTF">2016-03-01T08:51:44Z</dcterms:created>
  <dcterms:modified xsi:type="dcterms:W3CDTF">2016-03-31T14:52:57Z</dcterms:modified>
</cp:coreProperties>
</file>