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4500" cy="9906000"/>
  <p:defaultTextStyle>
    <a:defPPr>
      <a:defRPr lang="de-DE"/>
    </a:defPPr>
    <a:lvl1pPr marL="0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3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2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068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935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318" y="-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EC45-41AA-4F82-A7FD-0D188A699375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2950"/>
            <a:ext cx="2571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5205-D4E5-4431-AD50-35F64CC07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34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67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34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01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467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334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201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068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935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2950"/>
            <a:ext cx="257175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95205-D4E5-4431-AD50-35F64CC07DB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7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2950"/>
            <a:ext cx="257175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95205-D4E5-4431-AD50-35F64CC07DB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2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43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1628835" y="1751895"/>
            <a:ext cx="3608784" cy="3731948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2482" y="1751895"/>
            <a:ext cx="10712053" cy="3731948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9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02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2481" y="10206391"/>
            <a:ext cx="7160419" cy="288649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077200" y="10206391"/>
            <a:ext cx="7160419" cy="288649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59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0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78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67" indent="0">
              <a:buNone/>
              <a:defRPr sz="2900"/>
            </a:lvl2pPr>
            <a:lvl3pPr marL="957734" indent="0">
              <a:buNone/>
              <a:defRPr sz="2500"/>
            </a:lvl3pPr>
            <a:lvl4pPr marL="1436601" indent="0">
              <a:buNone/>
              <a:defRPr sz="2100"/>
            </a:lvl4pPr>
            <a:lvl5pPr marL="1915467" indent="0">
              <a:buNone/>
              <a:defRPr sz="2100"/>
            </a:lvl5pPr>
            <a:lvl6pPr marL="2394334" indent="0">
              <a:buNone/>
              <a:defRPr sz="2100"/>
            </a:lvl6pPr>
            <a:lvl7pPr marL="2873201" indent="0">
              <a:buNone/>
              <a:defRPr sz="2100"/>
            </a:lvl7pPr>
            <a:lvl8pPr marL="3352068" indent="0">
              <a:buNone/>
              <a:defRPr sz="2100"/>
            </a:lvl8pPr>
            <a:lvl9pPr marL="3830935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1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3" tIns="47887" rIns="95773" bIns="4788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73" tIns="47887" rIns="95773" bIns="4788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50" indent="-359150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9" indent="-299292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7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34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35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2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68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8" r="29523"/>
          <a:stretch/>
        </p:blipFill>
        <p:spPr>
          <a:xfrm>
            <a:off x="233644" y="182470"/>
            <a:ext cx="3180335" cy="4185465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233646" y="4457946"/>
            <a:ext cx="3180334" cy="5310590"/>
          </a:xfrm>
          <a:prstGeom prst="rect">
            <a:avLst/>
          </a:prstGeom>
          <a:solidFill>
            <a:srgbClr val="F2F3E5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3519010" y="1892660"/>
            <a:ext cx="3198246" cy="3960440"/>
            <a:chOff x="170196" y="1217547"/>
            <a:chExt cx="3198246" cy="3960440"/>
          </a:xfrm>
        </p:grpSpPr>
        <p:sp>
          <p:nvSpPr>
            <p:cNvPr id="17" name="Rechteck 16"/>
            <p:cNvSpPr/>
            <p:nvPr/>
          </p:nvSpPr>
          <p:spPr>
            <a:xfrm flipV="1">
              <a:off x="171271" y="1217547"/>
              <a:ext cx="3197171" cy="342038"/>
            </a:xfrm>
            <a:prstGeom prst="rect">
              <a:avLst/>
            </a:prstGeom>
            <a:solidFill>
              <a:srgbClr val="F2F3E5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170196" y="1217548"/>
              <a:ext cx="3198246" cy="3960439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Der Heizungsanlagen-Check ist ein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genormtes Prüfverfahren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. Ein speziell dafür geschulter Fachhandwerker überprüft dabei anhand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einer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vorgegebenen Prüfliste die komplette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Heizungsanlage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/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Die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Ergebnisse werden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anschließend tabellarisch zusammengestellt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und über ein leicht verständliches Punktesystem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bewertet: je höher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die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jeweilige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Punktezahl ausfällt, umso größer ist aus energetischer Sicht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das Verbesserungspotenzial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/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Bei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Auswertung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wird die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ermittelte Gesamtpunktezahl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einer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Effizienzklasse zugeordnet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, aus der direkt ersichtlich ist, wie effizient die Heizungsanlage insgesamt arbeitet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" r="20076"/>
          <a:stretch/>
        </p:blipFill>
        <p:spPr bwMode="auto">
          <a:xfrm>
            <a:off x="3498946" y="5943110"/>
            <a:ext cx="3204000" cy="27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M:\oe195\Projekte\Laufende_Projekte\214850 HeiCePeCe\Bearbeitung\zum Heizungs-Check\Material und Literatur\Logo NKI\bmub_nki_gefoer_web_300dpi_de_quer_anschnit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75" y="8890997"/>
            <a:ext cx="2753925" cy="10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92"/>
          <a:stretch/>
        </p:blipFill>
        <p:spPr bwMode="auto">
          <a:xfrm>
            <a:off x="3519010" y="66057"/>
            <a:ext cx="3174504" cy="169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77973" y="1908875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Was ist der Heizungs-Check</a:t>
            </a:r>
            <a:r>
              <a:rPr lang="de-DE" sz="14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?</a:t>
            </a:r>
            <a:endParaRPr lang="de-DE" sz="1400" b="1" dirty="0">
              <a:solidFill>
                <a:srgbClr val="92D05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644" y="4457947"/>
            <a:ext cx="3180335" cy="4095454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Heizungs-Check</a:t>
            </a:r>
            <a:br>
              <a:rPr lang="de-DE" sz="28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2400" b="1" dirty="0">
                <a:latin typeface="Frutiger LT Com 45 Light" panose="020B0303030504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18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Die energetische Bewertung Ihrer Heizungsanlage</a:t>
            </a:r>
            <a:endParaRPr lang="de-DE" sz="1050" b="1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171271" y="87518"/>
            <a:ext cx="6543094" cy="1040057"/>
          </a:xfrm>
          <a:prstGeom prst="rect">
            <a:avLst/>
          </a:prstGeom>
          <a:solidFill>
            <a:srgbClr val="F2F3E5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3568" y="194957"/>
            <a:ext cx="5010627" cy="871616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de-DE" sz="21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Der Heizungs-Check im Detail</a:t>
            </a:r>
            <a:endParaRPr lang="de-DE" sz="900" b="1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500214" y="4080772"/>
            <a:ext cx="3204001" cy="4652649"/>
            <a:chOff x="170197" y="1195822"/>
            <a:chExt cx="3204001" cy="4652649"/>
          </a:xfrm>
        </p:grpSpPr>
        <p:sp>
          <p:nvSpPr>
            <p:cNvPr id="25" name="Rechteck 24"/>
            <p:cNvSpPr/>
            <p:nvPr/>
          </p:nvSpPr>
          <p:spPr>
            <a:xfrm flipV="1">
              <a:off x="170197" y="1195822"/>
              <a:ext cx="3204001" cy="342038"/>
            </a:xfrm>
            <a:prstGeom prst="rect">
              <a:avLst/>
            </a:prstGeom>
            <a:solidFill>
              <a:srgbClr val="F2F3E5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170197" y="1537861"/>
              <a:ext cx="3204000" cy="431061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Der Check erfolgt durch einen speziell dafür geschulten </a:t>
              </a:r>
              <a:r>
                <a:rPr lang="de-DE" sz="1200" b="1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Fachhandwerker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 bei einem einmaligen ca. einstündigen Vor-Ort-Termin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. Die Kosten für einen Heizungs-Check hängen vom Prüfumfang ab und liegen für Ein- und Zweifamilienhäuser bei rund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100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€. </a:t>
              </a:r>
              <a:endParaRPr lang="de-DE" sz="1200" dirty="0">
                <a:solidFill>
                  <a:srgbClr val="FF0000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Nachdem die Prüfung abgeschlossen ist, wird ein standardisiertes </a:t>
              </a:r>
              <a:r>
                <a:rPr lang="de-DE" sz="1200" b="1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Prüfprotokoll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 erstellt. In diesem lässt sich nicht nur die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Gesamt-bewertung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der Anlageneffizienz einsehen, sondern in einer tabellarischen Auflistung auch die Qualität der einzelnen Komponenten und das jeweilige Verbesserungspotenzial. </a:t>
              </a:r>
            </a:p>
            <a:p>
              <a:pPr algn="just"/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Auf dieser Basis kann Ihnen der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Fach-handwerker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genau erläutern, welche Modernisierungsmaßnahmen energetisch sinnvoll wären, was eine Umsetzung kostet und wie groß die </a:t>
              </a:r>
              <a:r>
                <a:rPr lang="de-DE" sz="1200" b="1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Heizkostenersparnis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 ausfallen würde.</a:t>
              </a:r>
            </a:p>
            <a:p>
              <a:pPr algn="just"/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304" y="1293239"/>
            <a:ext cx="2694351" cy="262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M:\oe195\Projekte\Laufende_Projekte\214850 HeiCePeCe\Bearbeitung\zum Heizungs-Check\Material und Literatur\Logo NKI\bmub_nki_gefoer_web_300dpi_de_quer_anschnit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03" y="8855200"/>
            <a:ext cx="2753925" cy="10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92"/>
          <a:stretch/>
        </p:blipFill>
        <p:spPr bwMode="auto">
          <a:xfrm>
            <a:off x="5315182" y="222534"/>
            <a:ext cx="1399183" cy="72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2190804" y="8868435"/>
            <a:ext cx="1959410" cy="895889"/>
          </a:xfrm>
          <a:prstGeom prst="rect">
            <a:avLst/>
          </a:prstGeom>
          <a:solidFill>
            <a:srgbClr val="F2F3E5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Wo kann ich mich melden?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Ansprechpartner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Mail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Telefon</a:t>
            </a:r>
          </a:p>
        </p:txBody>
      </p:sp>
      <p:sp>
        <p:nvSpPr>
          <p:cNvPr id="18" name="Rechteck 17"/>
          <p:cNvSpPr/>
          <p:nvPr/>
        </p:nvSpPr>
        <p:spPr>
          <a:xfrm>
            <a:off x="182581" y="8868435"/>
            <a:ext cx="1862671" cy="8958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Logo </a:t>
            </a:r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Anbieter </a:t>
            </a:r>
            <a:endParaRPr lang="de-DE" sz="10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182581" y="1373875"/>
            <a:ext cx="3198246" cy="5019285"/>
            <a:chOff x="3459474" y="3588261"/>
            <a:chExt cx="3198246" cy="5242627"/>
          </a:xfrm>
        </p:grpSpPr>
        <p:sp>
          <p:nvSpPr>
            <p:cNvPr id="22" name="Rechteck 21"/>
            <p:cNvSpPr/>
            <p:nvPr/>
          </p:nvSpPr>
          <p:spPr>
            <a:xfrm flipV="1">
              <a:off x="3459474" y="3588261"/>
              <a:ext cx="3197171" cy="342038"/>
            </a:xfrm>
            <a:prstGeom prst="rect">
              <a:avLst/>
            </a:prstGeom>
            <a:solidFill>
              <a:srgbClr val="F2F3E5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59474" y="3588261"/>
              <a:ext cx="3198246" cy="5242627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sz="1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Die meisten Hausbesitzer wissen gar nicht, ob bzw. in welchem Maße ihre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Heizung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effizient arbeitet oder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nicht.</a:t>
              </a:r>
            </a:p>
            <a:p>
              <a:pPr algn="just"/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Beim Heizungs-Check wird die gesamte Anlage von der Wärmeerzeugung bis zur Verteilung der Wärme geprüft.</a:t>
              </a:r>
            </a:p>
            <a:p>
              <a:pPr algn="just"/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So lassen sich individuell</a:t>
              </a:r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marL="360000" lvl="1" indent="-180975">
                <a:spcBef>
                  <a:spcPts val="600"/>
                </a:spcBef>
                <a:buClr>
                  <a:srgbClr val="92D050"/>
                </a:buClr>
                <a:buFont typeface="Arial" panose="020B0604020202020204" pitchFamily="34" charset="0"/>
                <a:buChar char="•"/>
              </a:pP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die energetische Qualität der Heizung bewerten,</a:t>
              </a:r>
            </a:p>
            <a:p>
              <a:pPr marL="360000" lvl="1" indent="-180975">
                <a:spcBef>
                  <a:spcPts val="600"/>
                </a:spcBef>
                <a:buClr>
                  <a:srgbClr val="92D050"/>
                </a:buClr>
                <a:buFont typeface="Arial" panose="020B0604020202020204" pitchFamily="34" charset="0"/>
                <a:buChar char="•"/>
              </a:pP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Schwachstellen ermitteln und</a:t>
              </a:r>
            </a:p>
            <a:p>
              <a:pPr marL="360000" lvl="1" indent="-180975">
                <a:spcBef>
                  <a:spcPts val="600"/>
                </a:spcBef>
                <a:buClr>
                  <a:srgbClr val="92D050"/>
                </a:buClr>
                <a:buFont typeface="Arial" panose="020B0604020202020204" pitchFamily="34" charset="0"/>
                <a:buChar char="•"/>
              </a:pP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Handlungsmöglichkeiten aufzeigen. </a:t>
              </a:r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algn="just"/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Der Check ist freiwillig und verpflichtet zu nichts. Sie können selbst entscheiden, welche der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vorgeschlagenen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Optimierungsmaß-nahmen 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sie durchführen </a:t>
              </a:r>
              <a:r>
                <a:rPr lang="de-DE" sz="1200" dirty="0" smtClean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wollen.</a:t>
              </a:r>
              <a:r>
                <a:rPr lang="de-DE" sz="1200" dirty="0">
                  <a:solidFill>
                    <a:schemeClr val="tx1"/>
                  </a:solidFill>
                  <a:latin typeface="Frutiger LT Com 45 Light" panose="020B0303030504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endParaRPr lang="de-DE" sz="12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endParaRPr lang="de-DE" sz="12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200" b="1" dirty="0">
                  <a:solidFill>
                    <a:srgbClr val="92D050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Ziel: Effizient heizen </a:t>
              </a:r>
              <a:r>
                <a:rPr lang="de-DE" sz="1200" b="1" dirty="0" smtClean="0">
                  <a:solidFill>
                    <a:srgbClr val="92D050"/>
                  </a:solidFill>
                  <a:latin typeface="Frutiger LT Com 45 Light" panose="020B0303030504020204" pitchFamily="34" charset="0"/>
                  <a:cs typeface="Arial" panose="020B0604020202020204" pitchFamily="34" charset="0"/>
                </a:rPr>
                <a:t>und Kosten sparen</a:t>
              </a:r>
            </a:p>
            <a:p>
              <a:endParaRPr lang="de-DE" sz="1400" b="1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endParaRPr>
            </a:p>
            <a:p>
              <a:pPr marL="148316" indent="-148316">
                <a:buFont typeface="Arial" panose="020B0604020202020204" pitchFamily="34" charset="0"/>
                <a:buChar char="•"/>
              </a:pPr>
              <a:endPara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4" name="Picture 2" descr="M:\oe195\Projekte\Laufende_Projekte\214850 HeiCePeCe\Bearbeitung\zum Heizungs-Check\Material und Literatur\Bilddatenbank ZVSHK\heizcheck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81" y="6512428"/>
            <a:ext cx="3204000" cy="22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feld 25"/>
          <p:cNvSpPr txBox="1"/>
          <p:nvPr/>
        </p:nvSpPr>
        <p:spPr>
          <a:xfrm>
            <a:off x="164401" y="1397442"/>
            <a:ext cx="3240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Was bringt mir der Heizungs-Check?</a:t>
            </a:r>
            <a:endParaRPr lang="de-DE" sz="13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57602" y="4103419"/>
            <a:ext cx="311175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3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Wie läuft der Heizungs-Check ab?</a:t>
            </a:r>
            <a:endParaRPr lang="de-DE" sz="13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A4-Papier (210x297 mm)</PresentationFormat>
  <Paragraphs>40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 Heizungs-Check  Die energetische Bewertung Ihrer Heizungsanlage</vt:lpstr>
      <vt:lpstr>Der Heizungs-Check im Detail</vt:lpstr>
    </vt:vector>
  </TitlesOfParts>
  <Company>FHG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IFAM</dc:creator>
  <cp:lastModifiedBy>ifam</cp:lastModifiedBy>
  <cp:revision>88</cp:revision>
  <cp:lastPrinted>2016-03-31T09:16:20Z</cp:lastPrinted>
  <dcterms:created xsi:type="dcterms:W3CDTF">2016-03-01T08:51:44Z</dcterms:created>
  <dcterms:modified xsi:type="dcterms:W3CDTF">2016-03-31T14:52:57Z</dcterms:modified>
</cp:coreProperties>
</file>